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509" autoAdjust="0"/>
  </p:normalViewPr>
  <p:slideViewPr>
    <p:cSldViewPr>
      <p:cViewPr>
        <p:scale>
          <a:sx n="79" d="100"/>
          <a:sy n="79" d="100"/>
        </p:scale>
        <p:origin x="-1116" y="-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9B478-191C-4EB5-B410-0607F4663A0C}" type="datetimeFigureOut">
              <a:rPr lang="fr-FR" smtClean="0"/>
              <a:t>29/07/2015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E0FC-E9F4-4C27-A8BE-7A275556477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7922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9B478-191C-4EB5-B410-0607F4663A0C}" type="datetimeFigureOut">
              <a:rPr lang="fr-FR" smtClean="0"/>
              <a:t>29/07/2015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E0FC-E9F4-4C27-A8BE-7A275556477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3715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9B478-191C-4EB5-B410-0607F4663A0C}" type="datetimeFigureOut">
              <a:rPr lang="fr-FR" smtClean="0"/>
              <a:t>29/07/2015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E0FC-E9F4-4C27-A8BE-7A275556477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0110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9B478-191C-4EB5-B410-0607F4663A0C}" type="datetimeFigureOut">
              <a:rPr lang="fr-FR" smtClean="0"/>
              <a:t>29/07/2015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E0FC-E9F4-4C27-A8BE-7A275556477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732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9B478-191C-4EB5-B410-0607F4663A0C}" type="datetimeFigureOut">
              <a:rPr lang="fr-FR" smtClean="0"/>
              <a:t>29/07/2015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E0FC-E9F4-4C27-A8BE-7A275556477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220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9B478-191C-4EB5-B410-0607F4663A0C}" type="datetimeFigureOut">
              <a:rPr lang="fr-FR" smtClean="0"/>
              <a:t>29/07/2015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E0FC-E9F4-4C27-A8BE-7A275556477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4380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9B478-191C-4EB5-B410-0607F4663A0C}" type="datetimeFigureOut">
              <a:rPr lang="fr-FR" smtClean="0"/>
              <a:t>29/07/2015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E0FC-E9F4-4C27-A8BE-7A275556477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8381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9B478-191C-4EB5-B410-0607F4663A0C}" type="datetimeFigureOut">
              <a:rPr lang="fr-FR" smtClean="0"/>
              <a:t>29/07/2015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E0FC-E9F4-4C27-A8BE-7A275556477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5983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9B478-191C-4EB5-B410-0607F4663A0C}" type="datetimeFigureOut">
              <a:rPr lang="fr-FR" smtClean="0"/>
              <a:t>29/07/2015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E0FC-E9F4-4C27-A8BE-7A275556477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5389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9B478-191C-4EB5-B410-0607F4663A0C}" type="datetimeFigureOut">
              <a:rPr lang="fr-FR" smtClean="0"/>
              <a:t>29/07/2015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E0FC-E9F4-4C27-A8BE-7A275556477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8950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9B478-191C-4EB5-B410-0607F4663A0C}" type="datetimeFigureOut">
              <a:rPr lang="fr-FR" smtClean="0"/>
              <a:t>29/07/2015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E0FC-E9F4-4C27-A8BE-7A275556477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2883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9B478-191C-4EB5-B410-0607F4663A0C}" type="datetimeFigureOut">
              <a:rPr lang="fr-FR" smtClean="0"/>
              <a:t>29/07/2015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DBE0FC-E9F4-4C27-A8BE-7A275556477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733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836712"/>
            <a:ext cx="8280920" cy="2736303"/>
          </a:xfrm>
        </p:spPr>
        <p:txBody>
          <a:bodyPr>
            <a:normAutofit/>
          </a:bodyPr>
          <a:lstStyle/>
          <a:p>
            <a:r>
              <a:rPr lang="fr-FR" sz="3200" b="1" dirty="0" smtClean="0">
                <a:latin typeface="Cambria" pitchFamily="18" charset="0"/>
              </a:rPr>
              <a:t>REVIEW of ACTIVITIES IMPLEMENTED IN THE TECHNOLOGY PARK OF FLOLA UNDER AFRICA RISING PROGRAM BY ICRISAT AND PARTNERS</a:t>
            </a:r>
            <a:endParaRPr lang="fr-FR" sz="3200" b="1" dirty="0">
              <a:latin typeface="Cambria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1580" y="3645024"/>
            <a:ext cx="7812868" cy="1224136"/>
          </a:xfrm>
        </p:spPr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Period: </a:t>
            </a:r>
            <a:r>
              <a:rPr lang="en-US" b="1" dirty="0" smtClean="0">
                <a:solidFill>
                  <a:srgbClr val="002060"/>
                </a:solidFill>
              </a:rPr>
              <a:t>1 June -</a:t>
            </a:r>
            <a:r>
              <a:rPr lang="fr-FR" b="1" dirty="0" smtClean="0">
                <a:solidFill>
                  <a:srgbClr val="002060"/>
                </a:solidFill>
              </a:rPr>
              <a:t> July </a:t>
            </a:r>
            <a:r>
              <a:rPr lang="fr-FR" b="1" dirty="0" smtClean="0">
                <a:solidFill>
                  <a:srgbClr val="002060"/>
                </a:solidFill>
              </a:rPr>
              <a:t>23rd</a:t>
            </a:r>
          </a:p>
          <a:p>
            <a:r>
              <a:rPr lang="fr-FR" b="1" dirty="0" smtClean="0">
                <a:solidFill>
                  <a:srgbClr val="002060"/>
                </a:solidFill>
              </a:rPr>
              <a:t>Presenter: Dicko Mahamadou</a:t>
            </a:r>
            <a:endParaRPr lang="fr-FR" b="1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805264"/>
            <a:ext cx="1979712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79712" y="5949280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B050"/>
                </a:solidFill>
              </a:rPr>
              <a:t>Land and Water Management</a:t>
            </a:r>
            <a:endParaRPr lang="fr-FR" sz="2800" b="1" dirty="0">
              <a:solidFill>
                <a:srgbClr val="00B05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9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727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40560"/>
          </a:xfrm>
        </p:spPr>
        <p:txBody>
          <a:bodyPr>
            <a:normAutofit/>
          </a:bodyPr>
          <a:lstStyle/>
          <a:p>
            <a:r>
              <a:rPr lang="en-US" sz="2200" b="1" dirty="0" smtClean="0">
                <a:solidFill>
                  <a:srgbClr val="002060"/>
                </a:solidFill>
                <a:latin typeface="Cambria" pitchFamily="18" charset="0"/>
              </a:rPr>
              <a:t>Participative survey on livestock feeding in Flola, selection of volunteer for trials on double purpose crops</a:t>
            </a:r>
          </a:p>
          <a:p>
            <a:pPr marL="0" indent="0">
              <a:buNone/>
            </a:pPr>
            <a:endParaRPr lang="en-US" sz="2400" b="1" dirty="0">
              <a:solidFill>
                <a:schemeClr val="tx2"/>
              </a:solidFill>
              <a:latin typeface="Cambria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0"/>
            <a:ext cx="8064896" cy="692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8229600" cy="580926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latin typeface="Cambria" pitchFamily="18" charset="0"/>
              </a:rPr>
              <a:t>Activities Implemented by ICRISAT…</a:t>
            </a:r>
            <a:endParaRPr lang="en-US" sz="3200" b="1" dirty="0">
              <a:latin typeface="Cambria" pitchFamily="18" charset="0"/>
            </a:endParaRPr>
          </a:p>
        </p:txBody>
      </p:sp>
      <p:pic>
        <p:nvPicPr>
          <p:cNvPr id="4098" name="Picture 2" descr="C:\Users\USER1\Desktop\Sapnas Survey\IMG_556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2060848"/>
            <a:ext cx="2978021" cy="2090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1\Desktop\Sapnas Survey\IMG_577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060848"/>
            <a:ext cx="3024336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1\Desktop\Sapnas Survey\IMG_574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4005064"/>
            <a:ext cx="2978021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USER1\Desktop\Sapnas Survey\IMG_575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861048"/>
            <a:ext cx="3024336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282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solidFill>
                  <a:srgbClr val="002060"/>
                </a:solidFill>
              </a:rPr>
              <a:t>Installation of the nursery in the TP, Training of farmers and installation of trials in the 4 target villages</a:t>
            </a:r>
          </a:p>
          <a:p>
            <a:pPr marL="0" indent="0">
              <a:buNone/>
            </a:pPr>
            <a:endParaRPr lang="en-US" sz="2800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2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8229600" cy="580926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latin typeface="Cambria" pitchFamily="18" charset="0"/>
              </a:rPr>
              <a:t>Activities Implemented by AVRDC</a:t>
            </a:r>
            <a:endParaRPr lang="en-US" sz="3200" b="1" dirty="0">
              <a:latin typeface="Cambria" pitchFamily="18" charset="0"/>
            </a:endParaRPr>
          </a:p>
        </p:txBody>
      </p:sp>
      <p:pic>
        <p:nvPicPr>
          <p:cNvPr id="5122" name="Picture 2" descr="C:\Users\USER1\Desktop\AVRDC\DSC0029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276872"/>
            <a:ext cx="2232248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1\Desktop\AVRDC\DSC0030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2287251"/>
            <a:ext cx="2448272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USER1\Desktop\AVRDC\DSC0029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2264296"/>
            <a:ext cx="2304256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USER1\Desktop\AVRDC\DSC0029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776" y="4118147"/>
            <a:ext cx="2249016" cy="1615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USER1\Desktop\AVRDC\DSC00284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1" y="4118148"/>
            <a:ext cx="2448272" cy="1615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USER1\Desktop\AVRDC\DSC00296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4056063"/>
            <a:ext cx="2304256" cy="1677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923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2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8229600" cy="580926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latin typeface="Cambria" pitchFamily="18" charset="0"/>
              </a:rPr>
              <a:t>Activities Implemented by ICRAF</a:t>
            </a:r>
            <a:endParaRPr lang="en-US" sz="3200" b="1" dirty="0">
              <a:latin typeface="Cambria" pitchFamily="18" charset="0"/>
            </a:endParaRPr>
          </a:p>
        </p:txBody>
      </p:sp>
      <p:pic>
        <p:nvPicPr>
          <p:cNvPr id="6146" name="Picture 2" descr="C:\Users\USER1\Desktop\IMG_20150722_11211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988840"/>
            <a:ext cx="3672408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USER1\Desktop\IMG_20150722_11205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988840"/>
            <a:ext cx="3528392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23528" y="1268760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Installation of a </a:t>
            </a:r>
            <a:r>
              <a:rPr lang="en-US" sz="2800" b="1" dirty="0" err="1" smtClean="0">
                <a:solidFill>
                  <a:srgbClr val="002060"/>
                </a:solidFill>
              </a:rPr>
              <a:t>germplasm</a:t>
            </a:r>
            <a:r>
              <a:rPr lang="en-US" sz="2800" b="1" dirty="0" smtClean="0">
                <a:solidFill>
                  <a:srgbClr val="002060"/>
                </a:solidFill>
              </a:rPr>
              <a:t> in the Technology Park</a:t>
            </a:r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4725144"/>
            <a:ext cx="8496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Training of the farmers selected in Flola, Sibirila, Madina and </a:t>
            </a:r>
            <a:r>
              <a:rPr lang="en-US" sz="2400" b="1" dirty="0" err="1" smtClean="0">
                <a:solidFill>
                  <a:srgbClr val="002060"/>
                </a:solidFill>
              </a:rPr>
              <a:t>Dièba</a:t>
            </a:r>
            <a:endParaRPr lang="en-US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68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6323"/>
            <a:ext cx="8229600" cy="4785395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Selection of 20 farmers (4 in each village) and 1 group per village for trials on groundnut. Installation of the trials in Sibirila, in Flola and in the TP</a:t>
            </a:r>
          </a:p>
          <a:p>
            <a:endParaRPr lang="en-US" sz="2400" b="1" dirty="0" smtClean="0">
              <a:solidFill>
                <a:srgbClr val="002060"/>
              </a:solidFill>
              <a:latin typeface="Cambria" pitchFamily="18" charset="0"/>
            </a:endParaRPr>
          </a:p>
          <a:p>
            <a:endParaRPr lang="en-US" sz="2400" b="1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2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8229600" cy="580926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latin typeface="Cambria" pitchFamily="18" charset="0"/>
              </a:rPr>
              <a:t>Activities Implemented by GRAADCOM</a:t>
            </a:r>
            <a:endParaRPr lang="en-US" sz="3200" b="1" dirty="0">
              <a:latin typeface="Cambria" pitchFamily="18" charset="0"/>
            </a:endParaRPr>
          </a:p>
        </p:txBody>
      </p:sp>
      <p:pic>
        <p:nvPicPr>
          <p:cNvPr id="7171" name="Picture 3" descr="C:\Users\USER1\Desktop\IMG_20150715_12104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2420888"/>
            <a:ext cx="3492389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USER1\Desktop\IMG_20150711_18030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3198" y="2422038"/>
            <a:ext cx="3535186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3150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Facilitation of the trainings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Preparation of the village level IP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Monitoring of ICRAF’s Activities</a:t>
            </a:r>
            <a:endParaRPr lang="en-US" b="1" dirty="0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2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8229600" cy="580926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latin typeface="Cambria" pitchFamily="18" charset="0"/>
              </a:rPr>
              <a:t>Activities Implemented by </a:t>
            </a:r>
            <a:r>
              <a:rPr lang="en-US" sz="3200" b="1" dirty="0" err="1" smtClean="0">
                <a:latin typeface="Cambria" pitchFamily="18" charset="0"/>
              </a:rPr>
              <a:t>MoBioM</a:t>
            </a:r>
            <a:endParaRPr lang="en-US" sz="3200" b="1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71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368" y="548680"/>
            <a:ext cx="8291264" cy="580926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latin typeface="Cambria" pitchFamily="18" charset="0"/>
              </a:rPr>
              <a:t>Challenges and Potential Solutions</a:t>
            </a:r>
            <a:endParaRPr lang="en-US" sz="3200" b="1" dirty="0">
              <a:latin typeface="Cambria" pitchFamily="18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9560605"/>
              </p:ext>
            </p:extLst>
          </p:nvPr>
        </p:nvGraphicFramePr>
        <p:xfrm>
          <a:off x="457200" y="1341438"/>
          <a:ext cx="8229600" cy="4851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74840"/>
                <a:gridCol w="37547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C00000"/>
                          </a:solidFill>
                          <a:latin typeface="Cambria" pitchFamily="18" charset="0"/>
                        </a:rPr>
                        <a:t>Challenges</a:t>
                      </a:r>
                      <a:endParaRPr lang="en-US" sz="2400" b="1" dirty="0">
                        <a:solidFill>
                          <a:srgbClr val="C00000"/>
                        </a:solidFill>
                        <a:latin typeface="Cambria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C00000"/>
                          </a:solidFill>
                          <a:latin typeface="Cambria" pitchFamily="18" charset="0"/>
                        </a:rPr>
                        <a:t>Potential Solution</a:t>
                      </a:r>
                      <a:endParaRPr lang="en-US" sz="2400" b="1" dirty="0">
                        <a:solidFill>
                          <a:srgbClr val="C00000"/>
                        </a:solidFill>
                        <a:latin typeface="Cambria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indent="-342900" algn="l">
                        <a:buFont typeface="Arial" pitchFamily="34" charset="0"/>
                        <a:buChar char="•"/>
                      </a:pPr>
                      <a:r>
                        <a:rPr lang="en-US" sz="2000" b="1" dirty="0" smtClean="0">
                          <a:solidFill>
                            <a:srgbClr val="002060"/>
                          </a:solidFill>
                          <a:latin typeface="Cambria" pitchFamily="18" charset="0"/>
                        </a:rPr>
                        <a:t>Challenges</a:t>
                      </a:r>
                      <a:r>
                        <a:rPr lang="en-US" sz="2000" b="1" baseline="0" dirty="0" smtClean="0">
                          <a:solidFill>
                            <a:srgbClr val="002060"/>
                          </a:solidFill>
                          <a:latin typeface="Cambria" pitchFamily="18" charset="0"/>
                        </a:rPr>
                        <a:t> in the transportation of the materials, the inputs, the samples and the storage of the materials </a:t>
                      </a:r>
                      <a:endParaRPr lang="en-US" sz="2000" b="1" dirty="0">
                        <a:solidFill>
                          <a:srgbClr val="002060"/>
                        </a:solidFill>
                        <a:latin typeface="Cambria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b="1" dirty="0" smtClean="0">
                          <a:solidFill>
                            <a:srgbClr val="002060"/>
                          </a:solidFill>
                          <a:latin typeface="Cambria" pitchFamily="18" charset="0"/>
                        </a:rPr>
                        <a:t>Providing a car for the team and constructing a warehouse in the TP</a:t>
                      </a:r>
                      <a:endParaRPr lang="en-US" sz="2000" b="1" dirty="0">
                        <a:solidFill>
                          <a:srgbClr val="002060"/>
                        </a:solidFill>
                        <a:latin typeface="Cambria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b="1" dirty="0" smtClean="0">
                          <a:solidFill>
                            <a:srgbClr val="002060"/>
                          </a:solidFill>
                          <a:latin typeface="Cambria" pitchFamily="18" charset="0"/>
                        </a:rPr>
                        <a:t>Numerous protocols and data collection sheets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2000" b="1" dirty="0" smtClean="0">
                          <a:solidFill>
                            <a:srgbClr val="002060"/>
                          </a:solidFill>
                          <a:latin typeface="Cambria" pitchFamily="18" charset="0"/>
                        </a:rPr>
                        <a:t>Harmonizing</a:t>
                      </a:r>
                      <a:r>
                        <a:rPr lang="en-US" sz="2000" b="1" baseline="0" dirty="0" smtClean="0">
                          <a:solidFill>
                            <a:srgbClr val="002060"/>
                          </a:solidFill>
                          <a:latin typeface="Cambria" pitchFamily="18" charset="0"/>
                        </a:rPr>
                        <a:t> the data collection sheet on a single tool to simplify the task of the technicians</a:t>
                      </a:r>
                      <a:endParaRPr lang="en-US" sz="2000" b="1" dirty="0">
                        <a:solidFill>
                          <a:srgbClr val="002060"/>
                        </a:solidFill>
                        <a:latin typeface="Cambria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b="1" dirty="0" smtClean="0">
                          <a:solidFill>
                            <a:srgbClr val="002060"/>
                          </a:solidFill>
                          <a:latin typeface="Cambria" pitchFamily="18" charset="0"/>
                        </a:rPr>
                        <a:t>Time planned for the survey on livestock feeding too short (5 days/Village)</a:t>
                      </a:r>
                      <a:endParaRPr lang="en-US" sz="2000" b="1" dirty="0">
                        <a:solidFill>
                          <a:srgbClr val="002060"/>
                        </a:solidFill>
                        <a:latin typeface="Cambria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b="1" dirty="0" smtClean="0">
                          <a:solidFill>
                            <a:srgbClr val="002060"/>
                          </a:solidFill>
                          <a:latin typeface="Cambria" pitchFamily="18" charset="0"/>
                        </a:rPr>
                        <a:t>Extend the length of the survey (9-10</a:t>
                      </a:r>
                      <a:r>
                        <a:rPr lang="en-US" sz="2000" b="1" baseline="0" dirty="0" smtClean="0">
                          <a:solidFill>
                            <a:srgbClr val="002060"/>
                          </a:solidFill>
                          <a:latin typeface="Cambria" pitchFamily="18" charset="0"/>
                        </a:rPr>
                        <a:t> days/village)</a:t>
                      </a:r>
                      <a:endParaRPr lang="en-US" sz="2000" b="1" dirty="0">
                        <a:solidFill>
                          <a:srgbClr val="002060"/>
                        </a:solidFill>
                        <a:latin typeface="Cambria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b="1" dirty="0" smtClean="0">
                          <a:solidFill>
                            <a:srgbClr val="002060"/>
                          </a:solidFill>
                          <a:latin typeface="Cambria" pitchFamily="18" charset="0"/>
                        </a:rPr>
                        <a:t>Communication deficit</a:t>
                      </a:r>
                      <a:endParaRPr lang="en-US" sz="2000" b="1" dirty="0">
                        <a:solidFill>
                          <a:srgbClr val="002060"/>
                        </a:solidFill>
                        <a:latin typeface="Cambria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b="1" dirty="0" smtClean="0">
                          <a:solidFill>
                            <a:srgbClr val="002060"/>
                          </a:solidFill>
                          <a:latin typeface="Cambria" pitchFamily="18" charset="0"/>
                        </a:rPr>
                        <a:t>Improving Communication</a:t>
                      </a:r>
                      <a:endParaRPr lang="en-US" sz="2000" b="1" dirty="0">
                        <a:solidFill>
                          <a:srgbClr val="002060"/>
                        </a:solidFill>
                        <a:latin typeface="Cambria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2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183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50891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Cambria" pitchFamily="18" charset="0"/>
              </a:rPr>
              <a:t>WAY FORWARD</a:t>
            </a:r>
            <a:endParaRPr lang="en-US" b="1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340768"/>
            <a:ext cx="8507288" cy="4525963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Finishing the installation of the trials (sorghum, groundnut cowpea and soya bean) in the target villages.</a:t>
            </a:r>
          </a:p>
          <a:p>
            <a:endParaRPr lang="en-US" sz="2400" b="1" dirty="0" smtClean="0">
              <a:solidFill>
                <a:srgbClr val="002060"/>
              </a:solidFill>
              <a:latin typeface="Cambria" pitchFamily="18" charset="0"/>
            </a:endParaRPr>
          </a:p>
          <a:p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Continuing the survey on gender preferences in livestock feeding in the remaining villages (Sibirila, </a:t>
            </a:r>
            <a:r>
              <a:rPr lang="en-US" sz="2400" b="1" dirty="0" err="1" smtClean="0">
                <a:solidFill>
                  <a:srgbClr val="002060"/>
                </a:solidFill>
                <a:latin typeface="Cambria" pitchFamily="18" charset="0"/>
              </a:rPr>
              <a:t>Dièba</a:t>
            </a:r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).</a:t>
            </a:r>
          </a:p>
          <a:p>
            <a:endParaRPr lang="en-US" sz="2400" b="1" dirty="0" smtClean="0">
              <a:solidFill>
                <a:srgbClr val="002060"/>
              </a:solidFill>
              <a:latin typeface="Cambria" pitchFamily="18" charset="0"/>
            </a:endParaRPr>
          </a:p>
          <a:p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Continuing the training (FFS) in the TP and farmers training by </a:t>
            </a:r>
            <a:r>
              <a:rPr lang="en-US" sz="2400" b="1" dirty="0" err="1" smtClean="0">
                <a:solidFill>
                  <a:srgbClr val="002060"/>
                </a:solidFill>
                <a:latin typeface="Cambria" pitchFamily="18" charset="0"/>
              </a:rPr>
              <a:t>ToT</a:t>
            </a:r>
            <a:endParaRPr lang="en-US" sz="2400" b="1" dirty="0" smtClean="0">
              <a:solidFill>
                <a:srgbClr val="002060"/>
              </a:solidFill>
              <a:latin typeface="Cambria" pitchFamily="18" charset="0"/>
            </a:endParaRPr>
          </a:p>
          <a:p>
            <a:endParaRPr lang="en-US" sz="2400" b="1" dirty="0" smtClean="0">
              <a:solidFill>
                <a:srgbClr val="002060"/>
              </a:solidFill>
              <a:latin typeface="Cambria" pitchFamily="18" charset="0"/>
            </a:endParaRPr>
          </a:p>
          <a:p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Data collection and Monitoring of field activities</a:t>
            </a:r>
            <a:endParaRPr lang="en-US" sz="2400" b="1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2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257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:\camera\IMG_20150614_09565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196752"/>
            <a:ext cx="7488832" cy="489654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1584176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en-US" sz="8700" b="1" dirty="0" smtClean="0">
                <a:solidFill>
                  <a:srgbClr val="002060"/>
                </a:solidFill>
                <a:latin typeface="Cambria" pitchFamily="18" charset="0"/>
              </a:rPr>
              <a:t>Thank You for Your Attention</a:t>
            </a:r>
          </a:p>
          <a:p>
            <a:pPr marL="0" indent="0">
              <a:buNone/>
            </a:pPr>
            <a:endParaRPr lang="en-US" sz="4400" b="1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831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1143000"/>
          </a:xfrm>
        </p:spPr>
        <p:txBody>
          <a:bodyPr/>
          <a:lstStyle/>
          <a:p>
            <a:r>
              <a:rPr lang="fr-FR" dirty="0" smtClean="0">
                <a:latin typeface="Cambria" pitchFamily="18" charset="0"/>
              </a:rPr>
              <a:t>OUTLINE</a:t>
            </a:r>
            <a:endParaRPr lang="fr-FR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988840"/>
            <a:ext cx="8229600" cy="4525963"/>
          </a:xfrm>
        </p:spPr>
        <p:txBody>
          <a:bodyPr/>
          <a:lstStyle/>
          <a:p>
            <a:r>
              <a:rPr lang="fr-FR" b="1" dirty="0" smtClean="0">
                <a:solidFill>
                  <a:srgbClr val="002060"/>
                </a:solidFill>
                <a:latin typeface="Cambria" pitchFamily="18" charset="0"/>
              </a:rPr>
              <a:t>Introduction</a:t>
            </a:r>
          </a:p>
          <a:p>
            <a:r>
              <a:rPr lang="fr-FR" b="1" dirty="0" err="1" smtClean="0">
                <a:solidFill>
                  <a:srgbClr val="002060"/>
                </a:solidFill>
                <a:latin typeface="Cambria" pitchFamily="18" charset="0"/>
              </a:rPr>
              <a:t>Activities</a:t>
            </a:r>
            <a:r>
              <a:rPr lang="fr-FR" b="1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fr-FR" b="1" dirty="0" err="1" smtClean="0">
                <a:solidFill>
                  <a:srgbClr val="002060"/>
                </a:solidFill>
                <a:latin typeface="Cambria" pitchFamily="18" charset="0"/>
              </a:rPr>
              <a:t>Implemented</a:t>
            </a:r>
            <a:r>
              <a:rPr lang="fr-FR" b="1" dirty="0" smtClean="0">
                <a:solidFill>
                  <a:srgbClr val="002060"/>
                </a:solidFill>
                <a:latin typeface="Cambria" pitchFamily="18" charset="0"/>
              </a:rPr>
              <a:t> by ICRISAT</a:t>
            </a:r>
          </a:p>
          <a:p>
            <a:r>
              <a:rPr lang="fr-FR" b="1" dirty="0" err="1" smtClean="0">
                <a:solidFill>
                  <a:srgbClr val="002060"/>
                </a:solidFill>
                <a:latin typeface="Cambria" pitchFamily="18" charset="0"/>
              </a:rPr>
              <a:t>Activities</a:t>
            </a:r>
            <a:r>
              <a:rPr lang="fr-FR" b="1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fr-FR" b="1" dirty="0" err="1" smtClean="0">
                <a:solidFill>
                  <a:srgbClr val="002060"/>
                </a:solidFill>
                <a:latin typeface="Cambria" pitchFamily="18" charset="0"/>
              </a:rPr>
              <a:t>Implemented</a:t>
            </a:r>
            <a:r>
              <a:rPr lang="fr-FR" b="1" dirty="0" smtClean="0">
                <a:solidFill>
                  <a:srgbClr val="002060"/>
                </a:solidFill>
                <a:latin typeface="Cambria" pitchFamily="18" charset="0"/>
              </a:rPr>
              <a:t> by ICRAF</a:t>
            </a:r>
          </a:p>
          <a:p>
            <a:r>
              <a:rPr lang="fr-FR" b="1" dirty="0" err="1" smtClean="0">
                <a:solidFill>
                  <a:srgbClr val="002060"/>
                </a:solidFill>
                <a:latin typeface="Cambria" pitchFamily="18" charset="0"/>
              </a:rPr>
              <a:t>Activities</a:t>
            </a:r>
            <a:r>
              <a:rPr lang="fr-FR" b="1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fr-FR" b="1" dirty="0" err="1" smtClean="0">
                <a:solidFill>
                  <a:srgbClr val="002060"/>
                </a:solidFill>
                <a:latin typeface="Cambria" pitchFamily="18" charset="0"/>
              </a:rPr>
              <a:t>Implemented</a:t>
            </a:r>
            <a:r>
              <a:rPr lang="fr-FR" b="1" dirty="0" smtClean="0">
                <a:solidFill>
                  <a:srgbClr val="002060"/>
                </a:solidFill>
                <a:latin typeface="Cambria" pitchFamily="18" charset="0"/>
              </a:rPr>
              <a:t> by AVRDC</a:t>
            </a:r>
          </a:p>
          <a:p>
            <a:r>
              <a:rPr lang="fr-FR" b="1" dirty="0" err="1" smtClean="0">
                <a:solidFill>
                  <a:srgbClr val="002060"/>
                </a:solidFill>
                <a:latin typeface="Cambria" pitchFamily="18" charset="0"/>
              </a:rPr>
              <a:t>Activities</a:t>
            </a:r>
            <a:r>
              <a:rPr lang="fr-FR" b="1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fr-FR" b="1" dirty="0" err="1" smtClean="0">
                <a:solidFill>
                  <a:srgbClr val="002060"/>
                </a:solidFill>
                <a:latin typeface="Cambria" pitchFamily="18" charset="0"/>
              </a:rPr>
              <a:t>Implemented</a:t>
            </a:r>
            <a:r>
              <a:rPr lang="fr-FR" b="1" dirty="0" smtClean="0">
                <a:solidFill>
                  <a:srgbClr val="002060"/>
                </a:solidFill>
                <a:latin typeface="Cambria" pitchFamily="18" charset="0"/>
              </a:rPr>
              <a:t> by GRAADCOM</a:t>
            </a:r>
          </a:p>
          <a:p>
            <a:r>
              <a:rPr lang="fr-FR" b="1" dirty="0" err="1" smtClean="0">
                <a:solidFill>
                  <a:srgbClr val="002060"/>
                </a:solidFill>
                <a:latin typeface="Cambria" pitchFamily="18" charset="0"/>
              </a:rPr>
              <a:t>Constraints</a:t>
            </a:r>
            <a:r>
              <a:rPr lang="fr-FR" b="1" dirty="0" smtClean="0">
                <a:solidFill>
                  <a:srgbClr val="002060"/>
                </a:solidFill>
                <a:latin typeface="Cambria" pitchFamily="18" charset="0"/>
              </a:rPr>
              <a:t> and </a:t>
            </a:r>
            <a:r>
              <a:rPr lang="fr-FR" b="1" dirty="0" err="1" smtClean="0">
                <a:solidFill>
                  <a:srgbClr val="002060"/>
                </a:solidFill>
                <a:latin typeface="Cambria" pitchFamily="18" charset="0"/>
              </a:rPr>
              <a:t>Potential</a:t>
            </a:r>
            <a:r>
              <a:rPr lang="fr-FR" b="1" dirty="0" smtClean="0">
                <a:solidFill>
                  <a:srgbClr val="002060"/>
                </a:solidFill>
                <a:latin typeface="Cambria" pitchFamily="18" charset="0"/>
              </a:rPr>
              <a:t> Solutions</a:t>
            </a:r>
            <a:endParaRPr lang="fr-FR" b="1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9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904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9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634082"/>
          </a:xfrm>
        </p:spPr>
        <p:txBody>
          <a:bodyPr>
            <a:noAutofit/>
          </a:bodyPr>
          <a:lstStyle/>
          <a:p>
            <a:r>
              <a:rPr lang="fr-FR" sz="3600" b="1" dirty="0" smtClean="0">
                <a:latin typeface="Cambria" pitchFamily="18" charset="0"/>
              </a:rPr>
              <a:t>Introduction</a:t>
            </a:r>
            <a:endParaRPr lang="fr-FR" sz="3600" b="1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00200"/>
            <a:ext cx="8496944" cy="4525963"/>
          </a:xfrm>
        </p:spPr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  <a:latin typeface="Cambria" pitchFamily="18" charset="0"/>
              </a:rPr>
              <a:t>Brief presentation of activities implemented by ICRISAT and its partners (ICRAF, AVRDC,AMEDD, GRAADCOM, MOBIOM)</a:t>
            </a:r>
          </a:p>
          <a:p>
            <a:endParaRPr lang="en-US" b="1" dirty="0" smtClean="0">
              <a:solidFill>
                <a:srgbClr val="002060"/>
              </a:solidFill>
              <a:latin typeface="Cambria" pitchFamily="18" charset="0"/>
            </a:endParaRPr>
          </a:p>
          <a:p>
            <a:r>
              <a:rPr lang="en-US" b="1" dirty="0" smtClean="0">
                <a:solidFill>
                  <a:srgbClr val="002060"/>
                </a:solidFill>
                <a:latin typeface="Cambria" pitchFamily="18" charset="0"/>
              </a:rPr>
              <a:t>Location: Bougouni in the 4 target villages (Flola, Madina, Sibirila and Dieba).</a:t>
            </a:r>
            <a:endParaRPr lang="en-US" b="1" dirty="0">
              <a:solidFill>
                <a:srgbClr val="00206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9088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92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692697"/>
            <a:ext cx="8229600" cy="580926"/>
          </a:xfrm>
        </p:spPr>
        <p:txBody>
          <a:bodyPr>
            <a:noAutofit/>
          </a:bodyPr>
          <a:lstStyle/>
          <a:p>
            <a:r>
              <a:rPr lang="fr-FR" sz="3200" b="1" dirty="0" err="1">
                <a:latin typeface="Cambria" pitchFamily="18" charset="0"/>
              </a:rPr>
              <a:t>Activities</a:t>
            </a:r>
            <a:r>
              <a:rPr lang="fr-FR" sz="3200" b="1" dirty="0">
                <a:latin typeface="Cambria" pitchFamily="18" charset="0"/>
              </a:rPr>
              <a:t> </a:t>
            </a:r>
            <a:r>
              <a:rPr lang="fr-FR" sz="3200" b="1" dirty="0" err="1">
                <a:latin typeface="Cambria" pitchFamily="18" charset="0"/>
              </a:rPr>
              <a:t>Implemented</a:t>
            </a:r>
            <a:r>
              <a:rPr lang="fr-FR" sz="3200" b="1" dirty="0">
                <a:latin typeface="Cambria" pitchFamily="18" charset="0"/>
              </a:rPr>
              <a:t> by ICRISAT</a:t>
            </a:r>
            <a:endParaRPr lang="fr-FR" sz="3200" dirty="0"/>
          </a:p>
        </p:txBody>
      </p:sp>
      <p:pic>
        <p:nvPicPr>
          <p:cNvPr id="2050" name="Picture 2" descr="C:\Users\USER1\Desktop\Photos Flola\IMG_20150606_11570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595115"/>
            <a:ext cx="2736304" cy="2103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923212" y="2031638"/>
            <a:ext cx="30169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  <a:latin typeface="Cambria" pitchFamily="18" charset="0"/>
              </a:rPr>
              <a:t>Final reception of TP in Flola</a:t>
            </a:r>
            <a:endParaRPr lang="en-US" sz="3200" b="1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6" name="Picture 5" descr="G:\camera\IMG_20150606_115251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1466850"/>
            <a:ext cx="2838450" cy="2232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G:\camera\IMG_20150603_094523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3699098"/>
            <a:ext cx="3312368" cy="19621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65839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523008"/>
            <a:ext cx="8229600" cy="601736"/>
          </a:xfrm>
        </p:spPr>
        <p:txBody>
          <a:bodyPr>
            <a:normAutofit/>
          </a:bodyPr>
          <a:lstStyle/>
          <a:p>
            <a:r>
              <a:rPr lang="fr-FR" sz="3200" b="1" dirty="0" err="1" smtClean="0">
                <a:latin typeface="Cambria" pitchFamily="18" charset="0"/>
              </a:rPr>
              <a:t>Activities</a:t>
            </a:r>
            <a:r>
              <a:rPr lang="fr-FR" sz="3200" b="1" dirty="0" smtClean="0">
                <a:latin typeface="Cambria" pitchFamily="18" charset="0"/>
              </a:rPr>
              <a:t> </a:t>
            </a:r>
            <a:r>
              <a:rPr lang="fr-FR" sz="3200" b="1" dirty="0" err="1" smtClean="0">
                <a:latin typeface="Cambria" pitchFamily="18" charset="0"/>
              </a:rPr>
              <a:t>Implemented</a:t>
            </a:r>
            <a:r>
              <a:rPr lang="fr-FR" sz="3200" b="1" dirty="0" smtClean="0">
                <a:latin typeface="Cambria" pitchFamily="18" charset="0"/>
              </a:rPr>
              <a:t> by ICRISAT…</a:t>
            </a:r>
            <a:endParaRPr lang="fr-FR" sz="3200" b="1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532" y="3284985"/>
            <a:ext cx="8424936" cy="59499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Clearing the TP, Building and equipping the training hut in the  TP</a:t>
            </a:r>
            <a:endParaRPr lang="en-US" sz="2400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USER1\Desktop\Formation CEP FLOLA\DSC0040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1340768"/>
            <a:ext cx="2783227" cy="180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1\Desktop\Photos Flola\IMG_20150606_12463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5" y="1340768"/>
            <a:ext cx="2627919" cy="1817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F:\Photo\Photo Video Formation\IMG_20150608_085046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8465" y="1349287"/>
            <a:ext cx="2857500" cy="182494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C:\Users\USER1\Desktop\Formation CEP FLOLA\DSC04547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53035" y="3726557"/>
            <a:ext cx="2642930" cy="2057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C:\Users\USER1\Desktop\Formation CEP FLOLA\DSC04566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2848" y="3726557"/>
            <a:ext cx="2667000" cy="2047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 descr="C:\Users\USER1\Desktop\Photos Flola\DSC00317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5" y="3681864"/>
            <a:ext cx="2716634" cy="2137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566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0"/>
            <a:ext cx="8064896" cy="692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0268"/>
            <a:ext cx="8229600" cy="652934"/>
          </a:xfrm>
        </p:spPr>
        <p:txBody>
          <a:bodyPr>
            <a:normAutofit/>
          </a:bodyPr>
          <a:lstStyle/>
          <a:p>
            <a:r>
              <a:rPr lang="fr-FR" sz="3600" b="1" dirty="0" err="1">
                <a:latin typeface="Cambria" pitchFamily="18" charset="0"/>
              </a:rPr>
              <a:t>Activities</a:t>
            </a:r>
            <a:r>
              <a:rPr lang="fr-FR" sz="3600" b="1" dirty="0">
                <a:latin typeface="Cambria" pitchFamily="18" charset="0"/>
              </a:rPr>
              <a:t> </a:t>
            </a:r>
            <a:r>
              <a:rPr lang="fr-FR" sz="3600" b="1" dirty="0" err="1">
                <a:latin typeface="Cambria" pitchFamily="18" charset="0"/>
              </a:rPr>
              <a:t>Implemented</a:t>
            </a:r>
            <a:r>
              <a:rPr lang="fr-FR" sz="3600" b="1" dirty="0">
                <a:latin typeface="Cambria" pitchFamily="18" charset="0"/>
              </a:rPr>
              <a:t> by ICRISAT…</a:t>
            </a:r>
            <a:endParaRPr lang="fr-F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5677" y="2009747"/>
            <a:ext cx="3898776" cy="380056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800" b="1" dirty="0" smtClean="0">
                <a:solidFill>
                  <a:srgbClr val="002060"/>
                </a:solidFill>
                <a:latin typeface="Cambria" pitchFamily="18" charset="0"/>
              </a:rPr>
              <a:t>First meeting session organized to inform the 30 trainers of trainers’ from the 4 villages on their roles and the conditions, the selection of crop varieties, the periodicity of the trainings in the TP.</a:t>
            </a:r>
            <a:endParaRPr lang="en-US" sz="2800" b="1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3074" name="Picture 2" descr="C:\Users\USER1\Desktop\Photos Flola\DSC0009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628800"/>
            <a:ext cx="3816424" cy="2334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1\Desktop\Photos Flola\DSC0009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910028"/>
            <a:ext cx="3816424" cy="2183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3393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0"/>
            <a:ext cx="8064896" cy="692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9822" y="548680"/>
            <a:ext cx="8229600" cy="580926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Cambria" pitchFamily="18" charset="0"/>
              </a:rPr>
              <a:t>Activities Implemented by ICRISAT…</a:t>
            </a:r>
            <a:endParaRPr lang="en-US" sz="3600" b="1" dirty="0">
              <a:latin typeface="Cambria" pitchFamily="18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3936691"/>
              </p:ext>
            </p:extLst>
          </p:nvPr>
        </p:nvGraphicFramePr>
        <p:xfrm>
          <a:off x="423326" y="2049994"/>
          <a:ext cx="5791199" cy="1986915"/>
        </p:xfrm>
        <a:graphic>
          <a:graphicData uri="http://schemas.openxmlformats.org/drawingml/2006/table">
            <a:tbl>
              <a:tblPr/>
              <a:tblGrid>
                <a:gridCol w="826406"/>
                <a:gridCol w="610269"/>
                <a:gridCol w="610269"/>
                <a:gridCol w="734230"/>
                <a:gridCol w="610269"/>
                <a:gridCol w="1115648"/>
                <a:gridCol w="673839"/>
                <a:gridCol w="610269"/>
              </a:tblGrid>
              <a:tr h="19050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Village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Trainers</a:t>
                      </a:r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 of </a:t>
                      </a:r>
                      <a:r>
                        <a:rPr lang="fr-FR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Trainers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Farmers Trained by ToT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TOTAL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F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0000"/>
                          </a:solidFill>
                          <a:effectLst/>
                          <a:latin typeface="Cambria"/>
                        </a:rPr>
                        <a:t>Sub-Total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F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0000"/>
                          </a:solidFill>
                          <a:effectLst/>
                          <a:latin typeface="Cambria"/>
                        </a:rPr>
                        <a:t>Sub-Total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Flola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mbria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mbria"/>
                        </a:rPr>
                        <a:t>160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0000"/>
                          </a:solidFill>
                          <a:effectLst/>
                          <a:latin typeface="Cambria"/>
                        </a:rPr>
                        <a:t>172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Madina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mbria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mbria"/>
                        </a:rPr>
                        <a:t>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0000"/>
                          </a:solidFill>
                          <a:effectLst/>
                          <a:latin typeface="Cambria"/>
                        </a:rPr>
                        <a:t>51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Sibirila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mbria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mbria"/>
                        </a:rPr>
                        <a:t>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0000"/>
                          </a:solidFill>
                          <a:effectLst/>
                          <a:latin typeface="Cambria"/>
                        </a:rPr>
                        <a:t>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Dièba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mbria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FF0000"/>
                          </a:solidFill>
                          <a:effectLst/>
                          <a:latin typeface="Cambria"/>
                        </a:rPr>
                        <a:t>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0000"/>
                          </a:solidFill>
                          <a:effectLst/>
                          <a:latin typeface="Cambria"/>
                        </a:rPr>
                        <a:t>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Sub-total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0000"/>
                          </a:solidFill>
                          <a:effectLst/>
                          <a:latin typeface="Cambria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Sub-total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solidFill>
                            <a:srgbClr val="FF0000"/>
                          </a:solidFill>
                          <a:effectLst/>
                          <a:latin typeface="Cambria"/>
                        </a:rPr>
                        <a:t>308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mbria"/>
                        </a:rPr>
                        <a:t>338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95537" y="1196752"/>
            <a:ext cx="82809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ambria" pitchFamily="18" charset="0"/>
              </a:rPr>
              <a:t>- </a:t>
            </a:r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4 Training sessions organized in the Technology Park of Flola (CBT, Sowing, Compost preparation)</a:t>
            </a:r>
            <a:endParaRPr lang="en-US" sz="2400" b="1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1025" name="Picture 1" descr="C:\Users\USER1\Desktop\Formation CEP FLOLA\DSC0428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2027750"/>
            <a:ext cx="2304256" cy="1977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1\Desktop\Formation CEP FLOLA\DSC0034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548" y="4221089"/>
            <a:ext cx="2772308" cy="1845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USER1\Desktop\Formation CEP FLOLA\DSC0428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4207025"/>
            <a:ext cx="2952328" cy="187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1\Desktop\Formation CEP FLOLA\DSC0451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4005063"/>
            <a:ext cx="2448272" cy="2061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223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827" y="3212976"/>
            <a:ext cx="8229600" cy="648072"/>
          </a:xfrm>
        </p:spPr>
        <p:txBody>
          <a:bodyPr>
            <a:normAutofit fontScale="62500" lnSpcReduction="20000"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Cambria" pitchFamily="18" charset="0"/>
              </a:rPr>
              <a:t>Installation of runoff, moisture measure devices, monitoring of groundwater  in the TP and the villages of Flola and Madina</a:t>
            </a:r>
            <a:endParaRPr lang="en-US" b="1" dirty="0">
              <a:solidFill>
                <a:schemeClr val="tx2"/>
              </a:solidFill>
              <a:latin typeface="Cambria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48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229600" cy="580926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latin typeface="Cambria" pitchFamily="18" charset="0"/>
              </a:rPr>
              <a:t>Activities Implemented by ICRISAT…</a:t>
            </a:r>
            <a:endParaRPr lang="en-US" sz="3200" b="1" dirty="0">
              <a:latin typeface="Cambria" pitchFamily="18" charset="0"/>
            </a:endParaRPr>
          </a:p>
        </p:txBody>
      </p:sp>
      <p:pic>
        <p:nvPicPr>
          <p:cNvPr id="2050" name="Picture 2" descr="C:\Users\USER1\Desktop\Formation CEP FLOLA\DSC0436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646" y="1124744"/>
            <a:ext cx="316835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1\Desktop\Formation CEP FLOLA\DSC0439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1095264"/>
            <a:ext cx="316835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1\Desktop\Photos Flola\DSC0044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673" y="3789040"/>
            <a:ext cx="3198298" cy="2376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1\Desktop\Photos Flola\DSC0040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825683" y="3291881"/>
            <a:ext cx="2448272" cy="3456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271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</a:rPr>
              <a:t>Installation of trials in the TP and in farmers fields </a:t>
            </a:r>
            <a:r>
              <a:rPr lang="en-US" sz="2000" b="1" dirty="0" smtClean="0">
                <a:solidFill>
                  <a:schemeClr val="tx2"/>
                </a:solidFill>
              </a:rPr>
              <a:t>(CBT, maize, sorghum, cowpea, soya bean, </a:t>
            </a:r>
            <a:r>
              <a:rPr lang="en-US" sz="2000" b="1" dirty="0" err="1" smtClean="0">
                <a:solidFill>
                  <a:schemeClr val="tx2"/>
                </a:solidFill>
              </a:rPr>
              <a:t>roselle</a:t>
            </a:r>
            <a:r>
              <a:rPr lang="en-US" sz="2000" b="1" dirty="0" smtClean="0">
                <a:solidFill>
                  <a:schemeClr val="tx2"/>
                </a:solidFill>
              </a:rPr>
              <a:t>, </a:t>
            </a:r>
            <a:r>
              <a:rPr lang="en-US" sz="2000" b="1" dirty="0" err="1" smtClean="0">
                <a:solidFill>
                  <a:schemeClr val="tx2"/>
                </a:solidFill>
              </a:rPr>
              <a:t>etc</a:t>
            </a:r>
            <a:r>
              <a:rPr lang="en-US" sz="2000" b="1" dirty="0" smtClean="0">
                <a:solidFill>
                  <a:schemeClr val="tx2"/>
                </a:solidFill>
              </a:rPr>
              <a:t>)</a:t>
            </a:r>
          </a:p>
          <a:p>
            <a:endParaRPr lang="en-US" sz="2000" b="1" dirty="0" smtClean="0">
              <a:solidFill>
                <a:schemeClr val="tx2"/>
              </a:solidFill>
            </a:endParaRPr>
          </a:p>
          <a:p>
            <a:endParaRPr lang="en-US" sz="2800" b="1" dirty="0">
              <a:solidFill>
                <a:schemeClr val="tx2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48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229600" cy="504056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latin typeface="Cambria" pitchFamily="18" charset="0"/>
              </a:rPr>
              <a:t>Activities Implemented by ICRISAT…</a:t>
            </a:r>
            <a:endParaRPr lang="en-US" sz="3200" b="1" dirty="0">
              <a:latin typeface="Cambria" pitchFamily="18" charset="0"/>
            </a:endParaRPr>
          </a:p>
        </p:txBody>
      </p:sp>
      <p:pic>
        <p:nvPicPr>
          <p:cNvPr id="3074" name="Picture 2" descr="C:\Users\USER1\Desktop\Photos Flola\DSC0430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9136" y="1844824"/>
            <a:ext cx="2448272" cy="1899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F:\Photo\Photo Video Formation\IMG_20150614_123048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329" y="1844824"/>
            <a:ext cx="2503512" cy="1931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F:\Photo\Photo Video Formation\IMG_20150616_103240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8565" y="1844824"/>
            <a:ext cx="2592288" cy="1915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C:\Users\USER1\Desktop\Formation CEP FLOLA\DSC00364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329" y="3776177"/>
            <a:ext cx="2467609" cy="210109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5" name="Picture 3" descr="C:\Users\USER1\Desktop\Formation CEP FLOLA\DSC04576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2" y="3776177"/>
            <a:ext cx="2445566" cy="2101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SER1\Desktop\Formation CEP FLOLA\DSC04574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8038" y="3776178"/>
            <a:ext cx="2572815" cy="2101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112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578</Words>
  <Application>Microsoft Office PowerPoint</Application>
  <PresentationFormat>On-screen Show (4:3)</PresentationFormat>
  <Paragraphs>108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REVIEW of ACTIVITIES IMPLEMENTED IN THE TECHNOLOGY PARK OF FLOLA UNDER AFRICA RISING PROGRAM BY ICRISAT AND PARTNERS</vt:lpstr>
      <vt:lpstr>OUTLINE</vt:lpstr>
      <vt:lpstr>Introduction</vt:lpstr>
      <vt:lpstr>Activities Implemented by ICRISAT</vt:lpstr>
      <vt:lpstr>Activities Implemented by ICRISAT…</vt:lpstr>
      <vt:lpstr>Activities Implemented by ICRISAT…</vt:lpstr>
      <vt:lpstr>Activities Implemented by ICRISAT…</vt:lpstr>
      <vt:lpstr>Activities Implemented by ICRISAT…</vt:lpstr>
      <vt:lpstr>Activities Implemented by ICRISAT…</vt:lpstr>
      <vt:lpstr>Activities Implemented by ICRISAT…</vt:lpstr>
      <vt:lpstr>Activities Implemented by AVRDC</vt:lpstr>
      <vt:lpstr>Activities Implemented by ICRAF</vt:lpstr>
      <vt:lpstr>Activities Implemented by GRAADCOM</vt:lpstr>
      <vt:lpstr>Activities Implemented by MoBioM</vt:lpstr>
      <vt:lpstr>Challenges and Potential Solutions</vt:lpstr>
      <vt:lpstr>WAY FORWARD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of ACTIVITIES IMPLEMENTED IN THE TECHNOLOGY PARK OF FLOLA UNDER AFRICA RISING PROGRAM BY ICRISAT AND PARTNERS</dc:title>
  <dc:creator>USER1</dc:creator>
  <cp:lastModifiedBy>Odhong, Jonathan (IITA)</cp:lastModifiedBy>
  <cp:revision>45</cp:revision>
  <dcterms:created xsi:type="dcterms:W3CDTF">2015-07-22T08:44:21Z</dcterms:created>
  <dcterms:modified xsi:type="dcterms:W3CDTF">2015-07-29T14:23:16Z</dcterms:modified>
</cp:coreProperties>
</file>